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9"/>
  </p:notesMasterIdLst>
  <p:sldIdLst>
    <p:sldId id="256" r:id="rId3"/>
    <p:sldId id="257" r:id="rId4"/>
    <p:sldId id="264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9/12/16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40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en-US" smtClean="0"/>
              <a:pPr/>
              <a:t>Monday, September 12, 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Monday, September 12,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Monday, September 12,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 lang="en-US" smtClean="0"/>
              <a:pPr/>
              <a:t>Monday, September 12,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 lang="en-US" smtClean="0"/>
              <a:pPr/>
              <a:t>Monday, September 12,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 lang="en-US" smtClean="0"/>
              <a:pPr/>
              <a:t>Monday, September 12,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 lang="en-US" smtClean="0"/>
              <a:pPr/>
              <a:t>Monday, September 12, 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 lang="en-US" smtClean="0"/>
              <a:pPr/>
              <a:t>Monday, September 12, 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 lang="en-US" smtClean="0"/>
              <a:pPr/>
              <a:t>Monday, September 12, 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 lang="en-US" smtClean="0"/>
              <a:pPr/>
              <a:t>Monday, September 12,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en-US" smtClean="0"/>
              <a:pPr/>
              <a:t>Monday, September 12, 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en-US" smtClean="0"/>
              <a:pPr/>
              <a:t>Monday, September 12, 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Facts about Prop 55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2012, California passed Proposition 30</a:t>
            </a:r>
          </a:p>
          <a:p>
            <a:pPr lvl="1"/>
            <a:r>
              <a:rPr lang="en-US" dirty="0"/>
              <a:t>The revenue was designated for public schools</a:t>
            </a:r>
          </a:p>
          <a:p>
            <a:pPr lvl="1"/>
            <a:r>
              <a:rPr lang="en-US" dirty="0"/>
              <a:t>CA sales tax increased to 7.5% from 7.25% through 2016</a:t>
            </a:r>
          </a:p>
          <a:p>
            <a:pPr lvl="1"/>
            <a:r>
              <a:rPr lang="en-US" dirty="0" smtClean="0"/>
              <a:t>CA income tax increased on individuals making </a:t>
            </a:r>
            <a:r>
              <a:rPr lang="en-US" dirty="0" smtClean="0"/>
              <a:t>over $250,000 per </a:t>
            </a:r>
            <a:r>
              <a:rPr lang="en-US" dirty="0" smtClean="0"/>
              <a:t>year, or couples making over $500,000 per year </a:t>
            </a:r>
            <a:r>
              <a:rPr lang="en-US" dirty="0" smtClean="0"/>
              <a:t>through 2018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 smtClean="0"/>
              <a:t>The 2016-17 </a:t>
            </a:r>
            <a:r>
              <a:rPr lang="en-US" dirty="0"/>
              <a:t>State Budget assumes Prop 30 income tax increases will generate about $7 billion in </a:t>
            </a:r>
            <a:r>
              <a:rPr lang="en-US" dirty="0" smtClean="0"/>
              <a:t>revenue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expiration of the Prop 30 tax increase would leave estimated deficits </a:t>
            </a:r>
          </a:p>
          <a:p>
            <a:pPr lvl="1"/>
            <a:r>
              <a:rPr lang="en-US" dirty="0" smtClean="0"/>
              <a:t>-$</a:t>
            </a:r>
            <a:r>
              <a:rPr lang="en-US" dirty="0"/>
              <a:t>4.5B in 2018-2019</a:t>
            </a:r>
          </a:p>
          <a:p>
            <a:pPr lvl="1"/>
            <a:r>
              <a:rPr lang="en-US" dirty="0" smtClean="0"/>
              <a:t>-$</a:t>
            </a:r>
            <a:r>
              <a:rPr lang="en-US" dirty="0"/>
              <a:t>7.7B in 2019-2020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 smtClean="0"/>
              <a:t>Education would face billions in cuts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9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 55: “California </a:t>
            </a:r>
            <a:r>
              <a:rPr lang="en-US" dirty="0"/>
              <a:t>Children’s Education and Health Care Protection Act</a:t>
            </a:r>
            <a:r>
              <a:rPr lang="en-US" dirty="0" smtClean="0"/>
              <a:t>”</a:t>
            </a:r>
          </a:p>
          <a:p>
            <a:pPr marL="109728" indent="0">
              <a:buNone/>
            </a:pPr>
            <a:endParaRPr lang="en-US" dirty="0"/>
          </a:p>
          <a:p>
            <a:pPr lvl="1"/>
            <a:r>
              <a:rPr lang="en-US" dirty="0" smtClean="0"/>
              <a:t>EXTENDS </a:t>
            </a:r>
            <a:r>
              <a:rPr lang="en-US" dirty="0"/>
              <a:t>current income tax rates for 12 more years (until 2030</a:t>
            </a:r>
            <a:r>
              <a:rPr lang="en-US" dirty="0" smtClean="0"/>
              <a:t>) – </a:t>
            </a:r>
            <a:r>
              <a:rPr lang="en-US" dirty="0" smtClean="0"/>
              <a:t>DOES NOT RAISE TAXES. </a:t>
            </a:r>
          </a:p>
          <a:p>
            <a:pPr lvl="2"/>
            <a:r>
              <a:rPr lang="en-US" dirty="0" smtClean="0"/>
              <a:t>Does </a:t>
            </a:r>
            <a:r>
              <a:rPr lang="en-US" dirty="0"/>
              <a:t>not extend the 25-cent sales tax increase</a:t>
            </a:r>
          </a:p>
          <a:p>
            <a:pPr marL="630936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MOST of the funding goes to education</a:t>
            </a:r>
            <a:endParaRPr lang="en-US" dirty="0" smtClean="0"/>
          </a:p>
          <a:p>
            <a:pPr lvl="2"/>
            <a:r>
              <a:rPr lang="en-US" dirty="0" smtClean="0"/>
              <a:t>11% of education funding goes to Community Colleges</a:t>
            </a:r>
          </a:p>
          <a:p>
            <a:pPr lvl="2"/>
            <a:r>
              <a:rPr lang="en-US" dirty="0" smtClean="0"/>
              <a:t>89% of education funding goes to K-</a:t>
            </a:r>
            <a:r>
              <a:rPr lang="en-US" dirty="0" smtClean="0"/>
              <a:t>12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Additional funding </a:t>
            </a:r>
            <a:r>
              <a:rPr lang="en-US" dirty="0" smtClean="0"/>
              <a:t>goes to healthcare programs for low income families and to the state’s rainy day fund. 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Prop 55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state estimates that </a:t>
            </a:r>
            <a:r>
              <a:rPr lang="en-US" dirty="0"/>
              <a:t>Prop 55 will bring in $5 billion to $11 billion initially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Without Proposition 55 education across the state would be cut by about 15% (this includes Cabrillo)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Prop 55 includes strict guidelines to ensure revenue goes to classrooms, not administration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more information? </a:t>
            </a:r>
          </a:p>
          <a:p>
            <a:pPr marL="109728" indent="0">
              <a:buNone/>
            </a:pPr>
            <a:endParaRPr lang="en-US" dirty="0"/>
          </a:p>
          <a:p>
            <a:pPr lvl="1"/>
            <a:r>
              <a:rPr lang="en-US" dirty="0" smtClean="0"/>
              <a:t>Check the Secretary </a:t>
            </a:r>
            <a:r>
              <a:rPr lang="en-US" dirty="0"/>
              <a:t>o</a:t>
            </a:r>
            <a:r>
              <a:rPr lang="en-US" dirty="0" smtClean="0"/>
              <a:t>f State’s website (sos.ca.gov)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Research the impact of Prop 30 on education in California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Explore the debate surrounding Prop 55 statewide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876800"/>
            <a:ext cx="907477" cy="12326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3800" y="52578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slide show was created by the Cabrillo College Federation of Teachers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64B2C8F-C7CE-4FA1-B28D-E59C84E153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298</Words>
  <Application>Microsoft Macintosh PowerPoint</Application>
  <PresentationFormat>On-screen Show (4:3)</PresentationFormat>
  <Paragraphs>45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BrainstrmSess</vt:lpstr>
      <vt:lpstr>The Facts about Prop 55</vt:lpstr>
      <vt:lpstr>Background</vt:lpstr>
      <vt:lpstr>PowerPoint Presentation</vt:lpstr>
      <vt:lpstr>Overview</vt:lpstr>
      <vt:lpstr>Impact of Prop 55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2016-09-11T01:36:49Z</dcterms:created>
  <dcterms:modified xsi:type="dcterms:W3CDTF">2016-09-12T17:28:55Z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